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5" r:id="rId3"/>
    <p:sldId id="257" r:id="rId4"/>
    <p:sldId id="258" r:id="rId5"/>
    <p:sldId id="259" r:id="rId6"/>
    <p:sldId id="261" r:id="rId7"/>
    <p:sldId id="262" r:id="rId8"/>
    <p:sldId id="263" r:id="rId9"/>
    <p:sldId id="264" r:id="rId10"/>
    <p:sldId id="260" r:id="rId11"/>
    <p:sldId id="265" r:id="rId12"/>
    <p:sldId id="286" r:id="rId13"/>
    <p:sldId id="272" r:id="rId14"/>
    <p:sldId id="274" r:id="rId15"/>
    <p:sldId id="267" r:id="rId16"/>
    <p:sldId id="271" r:id="rId17"/>
    <p:sldId id="266" r:id="rId18"/>
    <p:sldId id="270" r:id="rId19"/>
    <p:sldId id="268" r:id="rId20"/>
    <p:sldId id="269" r:id="rId21"/>
    <p:sldId id="287" r:id="rId22"/>
    <p:sldId id="275" r:id="rId23"/>
    <p:sldId id="280" r:id="rId24"/>
    <p:sldId id="282" r:id="rId25"/>
    <p:sldId id="283" r:id="rId26"/>
    <p:sldId id="281" r:id="rId27"/>
    <p:sldId id="276" r:id="rId28"/>
    <p:sldId id="294" r:id="rId29"/>
    <p:sldId id="277" r:id="rId30"/>
    <p:sldId id="288" r:id="rId31"/>
    <p:sldId id="284" r:id="rId32"/>
    <p:sldId id="289" r:id="rId33"/>
    <p:sldId id="292" r:id="rId34"/>
    <p:sldId id="290" r:id="rId35"/>
    <p:sldId id="293" r:id="rId36"/>
    <p:sldId id="291"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671" autoAdjust="0"/>
  </p:normalViewPr>
  <p:slideViewPr>
    <p:cSldViewPr>
      <p:cViewPr varScale="1">
        <p:scale>
          <a:sx n="51" d="100"/>
          <a:sy n="51" d="100"/>
        </p:scale>
        <p:origin x="-24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7F6B547-B475-4E40-9B3A-DABB7A3F3C2C}" type="datetimeFigureOut">
              <a:rPr lang="en-US" smtClean="0"/>
              <a:t>9/26/2015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0861860-BE6F-4BE4-A2B4-5E0328064416}" type="slidenum">
              <a:rPr lang="en-US" smtClean="0"/>
              <a:t>‹#›</a:t>
            </a:fld>
            <a:endParaRPr lang="en-US"/>
          </a:p>
        </p:txBody>
      </p:sp>
    </p:spTree>
    <p:extLst>
      <p:ext uri="{BB962C8B-B14F-4D97-AF65-F5344CB8AC3E}">
        <p14:creationId xmlns:p14="http://schemas.microsoft.com/office/powerpoint/2010/main" val="280466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4</a:t>
            </a:fld>
            <a:endParaRPr lang="en-US"/>
          </a:p>
        </p:txBody>
      </p:sp>
    </p:spTree>
    <p:extLst>
      <p:ext uri="{BB962C8B-B14F-4D97-AF65-F5344CB8AC3E}">
        <p14:creationId xmlns:p14="http://schemas.microsoft.com/office/powerpoint/2010/main" val="23299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can move arms and legs (but the mother cannot feel it). All body systems are present and operating; nothing new will be added from this point. The baby simply grows. Legally it may be killed with practically no restrictions during the first three months, and with few restrictions afterwards. But why would it be right to kill it now, but wrong a few months from now?</a:t>
            </a:r>
            <a:r>
              <a:rPr lang="en-US" dirty="0" smtClean="0"/>
              <a:t> </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17</a:t>
            </a:fld>
            <a:endParaRPr lang="en-US"/>
          </a:p>
        </p:txBody>
      </p:sp>
    </p:spTree>
    <p:extLst>
      <p:ext uri="{BB962C8B-B14F-4D97-AF65-F5344CB8AC3E}">
        <p14:creationId xmlns:p14="http://schemas.microsoft.com/office/powerpoint/2010/main" val="108507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Fingers and toes are clearly distinguishable. Reproductive organs are developing. Bones are forming. It is clearly recognizable as human. Six weeks after conception brain waves can be measured. May we kill it? Yet this is the stage that is most preferred for performing abortions!</a:t>
            </a:r>
            <a:r>
              <a:rPr lang="en-US" dirty="0" smtClean="0"/>
              <a:t> </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18</a:t>
            </a:fld>
            <a:endParaRPr lang="en-US"/>
          </a:p>
        </p:txBody>
      </p:sp>
    </p:spTree>
    <p:extLst>
      <p:ext uri="{BB962C8B-B14F-4D97-AF65-F5344CB8AC3E}">
        <p14:creationId xmlns:p14="http://schemas.microsoft.com/office/powerpoint/2010/main" val="250393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All major organs have begun developing: brain and nerves, eyes, lungs, stomach and intestines, kidneys, etc. The heart began to beat and circulate blood on the 18th day. The baby has its own blood type, which is often different from its mother's. Yet the mother may not even know she is pregnant.</a:t>
            </a:r>
            <a:r>
              <a:rPr lang="en-US" dirty="0" smtClean="0"/>
              <a:t> </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19</a:t>
            </a:fld>
            <a:endParaRPr lang="en-US"/>
          </a:p>
        </p:txBody>
      </p:sp>
    </p:spTree>
    <p:extLst>
      <p:ext uri="{BB962C8B-B14F-4D97-AF65-F5344CB8AC3E}">
        <p14:creationId xmlns:p14="http://schemas.microsoft.com/office/powerpoint/2010/main" val="221550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WebMD:</a:t>
            </a:r>
            <a:r>
              <a:rPr lang="en-US" baseline="0" dirty="0" smtClean="0"/>
              <a:t> </a:t>
            </a:r>
            <a:r>
              <a:rPr lang="en-US" sz="1300" dirty="0"/>
              <a:t> At this moment, the genetic makeup is complete, including the sex of the baby.</a:t>
            </a:r>
          </a:p>
          <a:p>
            <a:r>
              <a:rPr lang="en-US" sz="1300" dirty="0"/>
              <a:t>Job 3:3 – A male is conceived</a:t>
            </a:r>
          </a:p>
          <a:p>
            <a:endParaRPr lang="en-US" sz="1300" dirty="0"/>
          </a:p>
          <a:p>
            <a:pPr fontAlgn="base"/>
            <a:r>
              <a:rPr lang="en-US" sz="1300" dirty="0"/>
              <a:t>From the moment of conception, the unborn baby is a unique individual. The genes that determine its physical nature are different from those of any other individual, including its mother and father. Its sex is determined at conception and obviously may differ from the mother's. Each cell in the baby's body is uniquely different from every cell of its mother and every other human.</a:t>
            </a:r>
          </a:p>
          <a:p>
            <a:pPr fontAlgn="base"/>
            <a:r>
              <a:rPr lang="en-US" sz="1300" dirty="0"/>
              <a:t>At what point in this progression is it morally right to kill it, when it has done no wrong, simply because we choose to? How do you prove it is right up to one point but wrong after that point? Human wisdom cannot answer. But the Bible has the answer.</a:t>
            </a:r>
          </a:p>
          <a:p>
            <a:pPr fontAlgn="base"/>
            <a:r>
              <a:rPr lang="en-US" sz="1300" dirty="0"/>
              <a:t>(The above information is summarized from "Life before Birth," </a:t>
            </a:r>
            <a:r>
              <a:rPr lang="en-US" sz="1300" i="1" dirty="0"/>
              <a:t>Life</a:t>
            </a:r>
            <a:r>
              <a:rPr lang="en-US" sz="1300" dirty="0"/>
              <a:t> magazine, April 30, 1965, and other sources.)</a:t>
            </a:r>
          </a:p>
          <a:p>
            <a:endParaRPr lang="en-US" sz="1300" dirty="0"/>
          </a:p>
        </p:txBody>
      </p:sp>
      <p:sp>
        <p:nvSpPr>
          <p:cNvPr id="4" name="Slide Number Placeholder 3"/>
          <p:cNvSpPr>
            <a:spLocks noGrp="1"/>
          </p:cNvSpPr>
          <p:nvPr>
            <p:ph type="sldNum" sz="quarter" idx="10"/>
          </p:nvPr>
        </p:nvSpPr>
        <p:spPr/>
        <p:txBody>
          <a:bodyPr/>
          <a:lstStyle/>
          <a:p>
            <a:fld id="{30861860-BE6F-4BE4-A2B4-5E0328064416}" type="slidenum">
              <a:rPr lang="en-US" smtClean="0"/>
              <a:t>20</a:t>
            </a:fld>
            <a:endParaRPr lang="en-US"/>
          </a:p>
        </p:txBody>
      </p:sp>
    </p:spTree>
    <p:extLst>
      <p:ext uri="{BB962C8B-B14F-4D97-AF65-F5344CB8AC3E}">
        <p14:creationId xmlns:p14="http://schemas.microsoft.com/office/powerpoint/2010/main" val="285957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 the word used for unborn babies in Gen.</a:t>
            </a:r>
            <a:r>
              <a:rPr lang="en-US" baseline="0" dirty="0" smtClean="0"/>
              <a:t> 21</a:t>
            </a:r>
          </a:p>
          <a:p>
            <a:endParaRPr lang="en-US" baseline="0" dirty="0" smtClean="0"/>
          </a:p>
          <a:p>
            <a:r>
              <a:rPr lang="en-US" baseline="0" dirty="0" smtClean="0"/>
              <a:t>They are not just your children, they are God’s </a:t>
            </a:r>
            <a:r>
              <a:rPr lang="en-US" baseline="0" dirty="0" smtClean="0"/>
              <a:t>children,</a:t>
            </a:r>
          </a:p>
          <a:p>
            <a:r>
              <a:rPr lang="en-US" baseline="0" dirty="0" smtClean="0"/>
              <a:t>And in our nation more unborn babies are killed every day than were killed in the 9/11 attacks.</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23</a:t>
            </a:fld>
            <a:endParaRPr lang="en-US"/>
          </a:p>
        </p:txBody>
      </p:sp>
    </p:spTree>
    <p:extLst>
      <p:ext uri="{BB962C8B-B14F-4D97-AF65-F5344CB8AC3E}">
        <p14:creationId xmlns:p14="http://schemas.microsoft.com/office/powerpoint/2010/main" val="99618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Hebrew</a:t>
            </a:r>
            <a:r>
              <a:rPr lang="en-US" baseline="0" dirty="0" smtClean="0"/>
              <a:t>: YELED used of unborn children in Ex 21</a:t>
            </a:r>
          </a:p>
          <a:p>
            <a:endParaRPr lang="en-US" baseline="0" dirty="0" smtClean="0"/>
          </a:p>
          <a:p>
            <a:r>
              <a:rPr lang="en-US" baseline="0" dirty="0" smtClean="0"/>
              <a:t>It was a sin to plot to kill him and to otherwise mistreat him.  It would be the same if he were unborn.</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24</a:t>
            </a:fld>
            <a:endParaRPr lang="en-US"/>
          </a:p>
        </p:txBody>
      </p:sp>
    </p:spTree>
    <p:extLst>
      <p:ext uri="{BB962C8B-B14F-4D97-AF65-F5344CB8AC3E}">
        <p14:creationId xmlns:p14="http://schemas.microsoft.com/office/powerpoint/2010/main" val="4046275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Hebrew word for "children" or "infants" is OLEL, the same word used for the unborn in Job 3:16; </a:t>
            </a:r>
            <a:r>
              <a:rPr lang="en-US" dirty="0" smtClean="0"/>
              <a:t> </a:t>
            </a:r>
            <a:endParaRPr lang="en-US" dirty="0" smtClean="0"/>
          </a:p>
          <a:p>
            <a:r>
              <a:rPr lang="en-US" dirty="0" smtClean="0"/>
              <a:t>Unfortunately</a:t>
            </a:r>
            <a:r>
              <a:rPr lang="en-US" baseline="0" dirty="0" smtClean="0"/>
              <a:t> </a:t>
            </a:r>
            <a:r>
              <a:rPr lang="en-US" baseline="0" dirty="0" smtClean="0"/>
              <a:t>in our </a:t>
            </a:r>
            <a:r>
              <a:rPr lang="en-US" baseline="0" dirty="0" smtClean="0"/>
              <a:t>nation </a:t>
            </a:r>
            <a:r>
              <a:rPr lang="en-US" baseline="0" dirty="0" smtClean="0"/>
              <a:t>over a million unborn little ones are dashed to pieces every year, more than the number of </a:t>
            </a:r>
            <a:r>
              <a:rPr lang="en-US" baseline="0" dirty="0" smtClean="0"/>
              <a:t>soldiers </a:t>
            </a:r>
            <a:r>
              <a:rPr lang="en-US" baseline="0" dirty="0" smtClean="0"/>
              <a:t>killed in every war in the </a:t>
            </a:r>
            <a:r>
              <a:rPr lang="en-US" baseline="0" dirty="0" smtClean="0"/>
              <a:t>nation’s </a:t>
            </a:r>
            <a:r>
              <a:rPr lang="en-US" baseline="0" dirty="0" smtClean="0"/>
              <a:t>history put together.</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25</a:t>
            </a:fld>
            <a:endParaRPr lang="en-US"/>
          </a:p>
        </p:txBody>
      </p:sp>
    </p:spTree>
    <p:extLst>
      <p:ext uri="{BB962C8B-B14F-4D97-AF65-F5344CB8AC3E}">
        <p14:creationId xmlns:p14="http://schemas.microsoft.com/office/powerpoint/2010/main" val="303016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26</a:t>
            </a:fld>
            <a:endParaRPr lang="en-US"/>
          </a:p>
        </p:txBody>
      </p:sp>
    </p:spTree>
    <p:extLst>
      <p:ext uri="{BB962C8B-B14F-4D97-AF65-F5344CB8AC3E}">
        <p14:creationId xmlns:p14="http://schemas.microsoft.com/office/powerpoint/2010/main" val="391969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wicked actions of </a:t>
            </a:r>
            <a:r>
              <a:rPr lang="en-US" baseline="0" dirty="0" err="1" smtClean="0"/>
              <a:t>Pharoah</a:t>
            </a:r>
            <a:r>
              <a:rPr lang="en-US" baseline="0" dirty="0" smtClean="0"/>
              <a:t> were condemned and punished by God.  They would not have been acceptable if the babies had been killed in the womb.  These same words are used interchangeably of born and unborn sons, children and infants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27</a:t>
            </a:fld>
            <a:endParaRPr lang="en-US"/>
          </a:p>
        </p:txBody>
      </p:sp>
    </p:spTree>
    <p:extLst>
      <p:ext uri="{BB962C8B-B14F-4D97-AF65-F5344CB8AC3E}">
        <p14:creationId xmlns:p14="http://schemas.microsoft.com/office/powerpoint/2010/main" val="491668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Newport,</a:t>
            </a:r>
            <a:r>
              <a:rPr lang="en-US" baseline="0" dirty="0" smtClean="0"/>
              <a:t> CT James Holmes shot and killed 20 6-7 year-old children on December 14, 2012.</a:t>
            </a:r>
          </a:p>
          <a:p>
            <a:r>
              <a:rPr lang="en-US" baseline="0" dirty="0" smtClean="0"/>
              <a:t>That was not just a great tragedy, it was a horrible evil.</a:t>
            </a:r>
          </a:p>
          <a:p>
            <a:endParaRPr lang="en-US" baseline="0" dirty="0" smtClean="0"/>
          </a:p>
          <a:p>
            <a:r>
              <a:rPr lang="en-US" baseline="0" dirty="0" smtClean="0"/>
              <a:t>There are twice that many abortions performed every day in the state of Connecticut</a:t>
            </a:r>
          </a:p>
          <a:p>
            <a:endParaRPr lang="en-US" baseline="0" dirty="0" smtClean="0"/>
          </a:p>
          <a:p>
            <a:r>
              <a:rPr lang="en-US" dirty="0" smtClean="0"/>
              <a:t>https://www.guttmacher.org/statecenter/connecticut.html</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28</a:t>
            </a:fld>
            <a:endParaRPr lang="en-US"/>
          </a:p>
        </p:txBody>
      </p:sp>
    </p:spTree>
    <p:extLst>
      <p:ext uri="{BB962C8B-B14F-4D97-AF65-F5344CB8AC3E}">
        <p14:creationId xmlns:p14="http://schemas.microsoft.com/office/powerpoint/2010/main" val="278623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miscarriage</a:t>
            </a:r>
            <a:r>
              <a:rPr lang="en-US" baseline="0" dirty="0" smtClean="0"/>
              <a:t> involves the death of an infant who will never see the light</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6</a:t>
            </a:fld>
            <a:endParaRPr lang="en-US"/>
          </a:p>
        </p:txBody>
      </p:sp>
    </p:spTree>
    <p:extLst>
      <p:ext uri="{BB962C8B-B14F-4D97-AF65-F5344CB8AC3E}">
        <p14:creationId xmlns:p14="http://schemas.microsoft.com/office/powerpoint/2010/main" val="294656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permitted</a:t>
            </a:r>
            <a:r>
              <a:rPr lang="en-US" baseline="0" dirty="0" smtClean="0"/>
              <a:t> to take plant and animal life, but not human life.  The only exception is as punishment for capital crime.  Those who take human life for any other reason are guilty of a capital crime.</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29</a:t>
            </a:fld>
            <a:endParaRPr lang="en-US"/>
          </a:p>
        </p:txBody>
      </p:sp>
    </p:spTree>
    <p:extLst>
      <p:ext uri="{BB962C8B-B14F-4D97-AF65-F5344CB8AC3E}">
        <p14:creationId xmlns:p14="http://schemas.microsoft.com/office/powerpoint/2010/main" val="160710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31</a:t>
            </a:fld>
            <a:endParaRPr lang="en-US"/>
          </a:p>
        </p:txBody>
      </p:sp>
    </p:spTree>
    <p:extLst>
      <p:ext uri="{BB962C8B-B14F-4D97-AF65-F5344CB8AC3E}">
        <p14:creationId xmlns:p14="http://schemas.microsoft.com/office/powerpoint/2010/main" val="167982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baseline="0" dirty="0" smtClean="0"/>
              <a:t>Pressured: In a 2004 study 64% of American women reported feeling pressured to have their abortions</a:t>
            </a:r>
          </a:p>
          <a:p>
            <a:pPr marL="181240" indent="-181240">
              <a:buFontTx/>
              <a:buChar char="-"/>
            </a:pPr>
            <a:r>
              <a:rPr lang="en-US" baseline="0" dirty="0" smtClean="0"/>
              <a:t>Deceived:  It is like having your tonsils removed, nothing more than a clump of cells</a:t>
            </a:r>
          </a:p>
          <a:p>
            <a:pPr marL="181240" indent="-181240">
              <a:buFontTx/>
              <a:buChar char="-"/>
            </a:pPr>
            <a:r>
              <a:rPr lang="en-US" baseline="0" dirty="0" smtClean="0"/>
              <a:t>Cornered: Many want their babies, but don’t know what else to do: 2004 study </a:t>
            </a:r>
            <a:r>
              <a:rPr lang="en-US" sz="1300" dirty="0"/>
              <a:t>17.7 percent of the American women reported their pregnancy was “desired,” even though abortion was chosen. Thus, perhaps more than 200,000 American women abort desired pregnancies every year.</a:t>
            </a:r>
          </a:p>
          <a:p>
            <a:endParaRPr lang="en-US" sz="1300" dirty="0"/>
          </a:p>
          <a:p>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32</a:t>
            </a:fld>
            <a:endParaRPr lang="en-US"/>
          </a:p>
        </p:txBody>
      </p:sp>
    </p:spTree>
    <p:extLst>
      <p:ext uri="{BB962C8B-B14F-4D97-AF65-F5344CB8AC3E}">
        <p14:creationId xmlns:p14="http://schemas.microsoft.com/office/powerpoint/2010/main" val="167982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can move arms and legs (but the mother cannot feel it). All body systems are present and operating; nothing new will be added from this point. The baby simply grows. Legally it may be killed with practically no restrictions during the first three months, and with few restrictions afterwards. But why would it be right to kill it now, but wrong a few months from now?</a:t>
            </a:r>
            <a:r>
              <a:rPr lang="en-US" dirty="0" smtClean="0"/>
              <a:t> </a:t>
            </a:r>
          </a:p>
          <a:p>
            <a:endParaRPr lang="en-US" dirty="0" smtClean="0"/>
          </a:p>
          <a:p>
            <a:pPr defTabSz="966612">
              <a:defRPr/>
            </a:pPr>
            <a:r>
              <a:rPr lang="en-US" sz="1300" dirty="0"/>
              <a:t>In VA, A woman must undergo an ultrasound before obtaining an abortion; the provider must offer her the option to view the image. If the woman lives within 100 miles of the abortion provider she must obtain the ultrasound at least 24 hours before the abortion.</a:t>
            </a:r>
          </a:p>
          <a:p>
            <a:pPr marL="171450" indent="-171450">
              <a:buFontTx/>
              <a:buChar char="-"/>
            </a:pPr>
            <a:r>
              <a:rPr lang="en-US" dirty="0" smtClean="0"/>
              <a:t>https</a:t>
            </a:r>
            <a:r>
              <a:rPr lang="en-US" dirty="0" smtClean="0"/>
              <a:t>://</a:t>
            </a:r>
            <a:r>
              <a:rPr lang="en-US" dirty="0" smtClean="0"/>
              <a:t>www.guttmacher.org/pubs/sfaa/virginia.html</a:t>
            </a:r>
          </a:p>
          <a:p>
            <a:pPr marL="171450" indent="-171450">
              <a:buFontTx/>
              <a:buChar char="-"/>
            </a:pPr>
            <a:endParaRPr lang="en-US" dirty="0" smtClean="0"/>
          </a:p>
          <a:p>
            <a:pPr marL="0" indent="0">
              <a:buFontTx/>
              <a:buNone/>
            </a:pPr>
            <a:r>
              <a:rPr lang="en-US" dirty="0" smtClean="0"/>
              <a:t>In TN,</a:t>
            </a:r>
            <a:r>
              <a:rPr lang="en-US" baseline="0" dirty="0" smtClean="0"/>
              <a:t> there is no ultrasound requirement, but </a:t>
            </a:r>
            <a:r>
              <a:rPr lang="en-US" sz="1200" b="0" i="0" kern="1200" baseline="0" dirty="0" smtClean="0">
                <a:solidFill>
                  <a:schemeClr val="tx1"/>
                </a:solidFill>
                <a:effectLst/>
                <a:latin typeface="+mn-lt"/>
                <a:ea typeface="+mn-ea"/>
                <a:cs typeface="+mn-cs"/>
              </a:rPr>
              <a:t>a </a:t>
            </a:r>
            <a:r>
              <a:rPr lang="en-US" sz="1200" b="0" i="0" kern="1200" dirty="0" smtClean="0">
                <a:solidFill>
                  <a:schemeClr val="tx1"/>
                </a:solidFill>
                <a:effectLst/>
                <a:latin typeface="+mn-lt"/>
                <a:ea typeface="+mn-ea"/>
                <a:cs typeface="+mn-cs"/>
              </a:rPr>
              <a:t>woman must receive state-directed counseling and then wait 48 hours before the procedure is provided. Unfortunately,</a:t>
            </a:r>
            <a:r>
              <a:rPr lang="en-US" sz="1200" b="0" i="0" kern="1200" baseline="0" dirty="0" smtClean="0">
                <a:solidFill>
                  <a:schemeClr val="tx1"/>
                </a:solidFill>
                <a:effectLst/>
                <a:latin typeface="+mn-lt"/>
                <a:ea typeface="+mn-ea"/>
                <a:cs typeface="+mn-cs"/>
              </a:rPr>
              <a:t> that counseling is most frequently provided by the facility that is getting paid to provide an abortion.</a:t>
            </a:r>
          </a:p>
          <a:p>
            <a:pPr marL="0" indent="0">
              <a:buFontTx/>
              <a:buNone/>
            </a:pPr>
            <a:r>
              <a:rPr lang="en-US" dirty="0" smtClean="0"/>
              <a:t>https://www.guttmacher.org/pubs/sfaa/tennessee.html</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33</a:t>
            </a:fld>
            <a:endParaRPr lang="en-US"/>
          </a:p>
        </p:txBody>
      </p:sp>
    </p:spTree>
    <p:extLst>
      <p:ext uri="{BB962C8B-B14F-4D97-AF65-F5344CB8AC3E}">
        <p14:creationId xmlns:p14="http://schemas.microsoft.com/office/powerpoint/2010/main" val="108507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34</a:t>
            </a:fld>
            <a:endParaRPr lang="en-US"/>
          </a:p>
        </p:txBody>
      </p:sp>
    </p:spTree>
    <p:extLst>
      <p:ext uri="{BB962C8B-B14F-4D97-AF65-F5344CB8AC3E}">
        <p14:creationId xmlns:p14="http://schemas.microsoft.com/office/powerpoint/2010/main" val="167982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36</a:t>
            </a:fld>
            <a:endParaRPr lang="en-US"/>
          </a:p>
        </p:txBody>
      </p:sp>
    </p:spTree>
    <p:extLst>
      <p:ext uri="{BB962C8B-B14F-4D97-AF65-F5344CB8AC3E}">
        <p14:creationId xmlns:p14="http://schemas.microsoft.com/office/powerpoint/2010/main" val="16798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10</a:t>
            </a:fld>
            <a:endParaRPr lang="en-US"/>
          </a:p>
        </p:txBody>
      </p:sp>
    </p:spTree>
    <p:extLst>
      <p:ext uri="{BB962C8B-B14F-4D97-AF65-F5344CB8AC3E}">
        <p14:creationId xmlns:p14="http://schemas.microsoft.com/office/powerpoint/2010/main" val="388324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Hebrew: YELED – child, son, boy,</a:t>
            </a:r>
            <a:r>
              <a:rPr lang="en-US" baseline="0" dirty="0" smtClean="0"/>
              <a:t> youth; appears 89x always referring to a human child</a:t>
            </a:r>
          </a:p>
          <a:p>
            <a:endParaRPr lang="en-US" baseline="0" dirty="0" smtClean="0"/>
          </a:p>
          <a:p>
            <a:r>
              <a:rPr lang="en-US" baseline="0" dirty="0" smtClean="0"/>
              <a:t>Hebrew: NEPHESH – life, soul, person – </a:t>
            </a:r>
          </a:p>
          <a:p>
            <a:r>
              <a:rPr lang="en-US" baseline="0" dirty="0" smtClean="0"/>
              <a:t>	His life is of equal value with the one who caused harm</a:t>
            </a:r>
          </a:p>
          <a:p>
            <a:r>
              <a:rPr lang="en-US" baseline="0" dirty="0" smtClean="0"/>
              <a:t>	Life is contrasted with body parts.  The unborn child is not part of the woman’s body.  The unborn child HAS body parts, which if they are lost, demand retribution.  The unborn child has the same kind of life that the violent man must forfeit if he is responsible for the child’s death.</a:t>
            </a:r>
          </a:p>
          <a:p>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11</a:t>
            </a:fld>
            <a:endParaRPr lang="en-US"/>
          </a:p>
        </p:txBody>
      </p:sp>
    </p:spTree>
    <p:extLst>
      <p:ext uri="{BB962C8B-B14F-4D97-AF65-F5344CB8AC3E}">
        <p14:creationId xmlns:p14="http://schemas.microsoft.com/office/powerpoint/2010/main" val="152627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Consider in reverse order the stages of development of a human being from conception to adulthood. At each stage, ask yourself if it is morally right to kill an innocent person at that stage of development. May we kill it if it was conceived out of wedlock, or would live in poverty, have a deformity, or even it if was conceived a result of rape? </a:t>
            </a:r>
          </a:p>
          <a:p>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12</a:t>
            </a:fld>
            <a:endParaRPr lang="en-US"/>
          </a:p>
        </p:txBody>
      </p:sp>
    </p:spTree>
    <p:extLst>
      <p:ext uri="{BB962C8B-B14F-4D97-AF65-F5344CB8AC3E}">
        <p14:creationId xmlns:p14="http://schemas.microsoft.com/office/powerpoint/2010/main" val="365270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adult is fully grown. All body parts are functioning, but growth has ended. May we kill it for no wrong that it has done, simply because we choose to do so?</a:t>
            </a:r>
            <a:r>
              <a:rPr lang="en-US" dirty="0" smtClean="0"/>
              <a:t> </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13</a:t>
            </a:fld>
            <a:endParaRPr lang="en-US"/>
          </a:p>
        </p:txBody>
      </p:sp>
    </p:spTree>
    <p:extLst>
      <p:ext uri="{BB962C8B-B14F-4D97-AF65-F5344CB8AC3E}">
        <p14:creationId xmlns:p14="http://schemas.microsoft.com/office/powerpoint/2010/main" val="316020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At this point all body parts are functioning, but it is still growing. May we kill it?</a:t>
            </a:r>
            <a:r>
              <a:rPr lang="en-US" dirty="0" smtClean="0"/>
              <a:t> </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14</a:t>
            </a:fld>
            <a:endParaRPr lang="en-US"/>
          </a:p>
        </p:txBody>
      </p:sp>
    </p:spTree>
    <p:extLst>
      <p:ext uri="{BB962C8B-B14F-4D97-AF65-F5344CB8AC3E}">
        <p14:creationId xmlns:p14="http://schemas.microsoft.com/office/powerpoint/2010/main" val="402975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baby is functioning in all its parts and growing rapidly. It may not look much like it will in adulthood, but it is fully a human individual. May we kill it?</a:t>
            </a:r>
            <a:r>
              <a:rPr lang="en-US" dirty="0" smtClean="0"/>
              <a:t> </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15</a:t>
            </a:fld>
            <a:endParaRPr lang="en-US"/>
          </a:p>
        </p:txBody>
      </p:sp>
    </p:spTree>
    <p:extLst>
      <p:ext uri="{BB962C8B-B14F-4D97-AF65-F5344CB8AC3E}">
        <p14:creationId xmlns:p14="http://schemas.microsoft.com/office/powerpoint/2010/main" val="304691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baby is functioning fully in all its body parts and growing rapidly. The only difference from after birth is where it lives and how it gets its air and food. May we kill it?</a:t>
            </a:r>
            <a:r>
              <a:rPr lang="en-US" dirty="0" smtClean="0"/>
              <a:t> </a:t>
            </a:r>
            <a:endParaRPr lang="en-US" dirty="0"/>
          </a:p>
        </p:txBody>
      </p:sp>
      <p:sp>
        <p:nvSpPr>
          <p:cNvPr id="4" name="Slide Number Placeholder 3"/>
          <p:cNvSpPr>
            <a:spLocks noGrp="1"/>
          </p:cNvSpPr>
          <p:nvPr>
            <p:ph type="sldNum" sz="quarter" idx="10"/>
          </p:nvPr>
        </p:nvSpPr>
        <p:spPr/>
        <p:txBody>
          <a:bodyPr/>
          <a:lstStyle/>
          <a:p>
            <a:fld id="{30861860-BE6F-4BE4-A2B4-5E0328064416}" type="slidenum">
              <a:rPr lang="en-US" smtClean="0"/>
              <a:t>16</a:t>
            </a:fld>
            <a:endParaRPr lang="en-US"/>
          </a:p>
        </p:txBody>
      </p:sp>
    </p:spTree>
    <p:extLst>
      <p:ext uri="{BB962C8B-B14F-4D97-AF65-F5344CB8AC3E}">
        <p14:creationId xmlns:p14="http://schemas.microsoft.com/office/powerpoint/2010/main" val="363231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3C5203-B307-4D3F-A48D-EF8D702442CE}"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252781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C5203-B307-4D3F-A48D-EF8D702442CE}"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367025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C5203-B307-4D3F-A48D-EF8D702442CE}"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332949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C5203-B307-4D3F-A48D-EF8D702442CE}"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184076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3C5203-B307-4D3F-A48D-EF8D702442CE}"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301607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3C5203-B307-4D3F-A48D-EF8D702442CE}" type="datetimeFigureOut">
              <a:rPr lang="en-US" smtClean="0"/>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196104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3C5203-B307-4D3F-A48D-EF8D702442CE}" type="datetimeFigureOut">
              <a:rPr lang="en-US" smtClean="0"/>
              <a:t>9/26/2015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12209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C5203-B307-4D3F-A48D-EF8D702442CE}" type="datetimeFigureOut">
              <a:rPr lang="en-US" smtClean="0"/>
              <a:t>9/26/2015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356075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C5203-B307-4D3F-A48D-EF8D702442CE}" type="datetimeFigureOut">
              <a:rPr lang="en-US" smtClean="0"/>
              <a:t>9/26/2015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291850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C5203-B307-4D3F-A48D-EF8D702442CE}" type="datetimeFigureOut">
              <a:rPr lang="en-US" smtClean="0"/>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290301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C5203-B307-4D3F-A48D-EF8D702442CE}" type="datetimeFigureOut">
              <a:rPr lang="en-US" smtClean="0"/>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2E80-B235-4683-A30A-0EB0ADDC6FC7}" type="slidenum">
              <a:rPr lang="en-US" smtClean="0"/>
              <a:t>‹#›</a:t>
            </a:fld>
            <a:endParaRPr lang="en-US"/>
          </a:p>
        </p:txBody>
      </p:sp>
    </p:spTree>
    <p:extLst>
      <p:ext uri="{BB962C8B-B14F-4D97-AF65-F5344CB8AC3E}">
        <p14:creationId xmlns:p14="http://schemas.microsoft.com/office/powerpoint/2010/main" val="347027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C5203-B307-4D3F-A48D-EF8D702442CE}" type="datetimeFigureOut">
              <a:rPr lang="en-US" smtClean="0"/>
              <a:t>9/26/2015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C2E80-B235-4683-A30A-0EB0ADDC6FC7}" type="slidenum">
              <a:rPr lang="en-US" smtClean="0"/>
              <a:t>‹#›</a:t>
            </a:fld>
            <a:endParaRPr lang="en-US"/>
          </a:p>
        </p:txBody>
      </p:sp>
    </p:spTree>
    <p:extLst>
      <p:ext uri="{BB962C8B-B14F-4D97-AF65-F5344CB8AC3E}">
        <p14:creationId xmlns:p14="http://schemas.microsoft.com/office/powerpoint/2010/main" val="274559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Woven in the Womb</a:t>
            </a:r>
            <a:endParaRPr lang="en-US" dirty="0"/>
          </a:p>
        </p:txBody>
      </p:sp>
      <p:sp>
        <p:nvSpPr>
          <p:cNvPr id="3" name="Subtitle 2"/>
          <p:cNvSpPr>
            <a:spLocks noGrp="1"/>
          </p:cNvSpPr>
          <p:nvPr>
            <p:ph type="subTitle" idx="1"/>
          </p:nvPr>
        </p:nvSpPr>
        <p:spPr/>
        <p:txBody>
          <a:bodyPr/>
          <a:lstStyle/>
          <a:p>
            <a:r>
              <a:rPr lang="en-US" dirty="0" smtClean="0"/>
              <a:t>What does the Bible say about the Unborn?</a:t>
            </a:r>
            <a:endParaRPr lang="en-US" dirty="0"/>
          </a:p>
        </p:txBody>
      </p:sp>
    </p:spTree>
    <p:extLst>
      <p:ext uri="{BB962C8B-B14F-4D97-AF65-F5344CB8AC3E}">
        <p14:creationId xmlns:p14="http://schemas.microsoft.com/office/powerpoint/2010/main" val="4003530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Bear the Image of their Father from Conception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Genesis 5:1–3 </a:t>
            </a:r>
            <a:r>
              <a:rPr lang="en-US" b="1" dirty="0" smtClean="0"/>
              <a:t>- </a:t>
            </a:r>
            <a:r>
              <a:rPr lang="en-US" dirty="0" smtClean="0"/>
              <a:t>When </a:t>
            </a:r>
            <a:r>
              <a:rPr lang="en-US" dirty="0"/>
              <a:t>God created man, he made him </a:t>
            </a:r>
            <a:r>
              <a:rPr lang="en-US" b="1" u="sng" dirty="0"/>
              <a:t>in the likeness of God</a:t>
            </a:r>
            <a:r>
              <a:rPr lang="en-US" dirty="0"/>
              <a:t>. </a:t>
            </a:r>
            <a:r>
              <a:rPr lang="en-US" b="1" dirty="0"/>
              <a:t>2</a:t>
            </a:r>
            <a:r>
              <a:rPr lang="en-US" dirty="0"/>
              <a:t> Male and female he created </a:t>
            </a:r>
            <a:r>
              <a:rPr lang="en-US" dirty="0" smtClean="0"/>
              <a:t>them…. </a:t>
            </a:r>
            <a:r>
              <a:rPr lang="en-US" b="1" dirty="0"/>
              <a:t>3</a:t>
            </a:r>
            <a:r>
              <a:rPr lang="en-US" dirty="0"/>
              <a:t> When Adam had lived 130 years, he </a:t>
            </a:r>
            <a:r>
              <a:rPr lang="en-US" b="1" u="sng" dirty="0"/>
              <a:t>fathered</a:t>
            </a:r>
            <a:r>
              <a:rPr lang="en-US" dirty="0"/>
              <a:t> a son </a:t>
            </a:r>
            <a:r>
              <a:rPr lang="en-US" b="1" u="sng" dirty="0" smtClean="0"/>
              <a:t>in his own likeness, after his image</a:t>
            </a:r>
            <a:r>
              <a:rPr lang="en-US" dirty="0" smtClean="0"/>
              <a:t>, </a:t>
            </a:r>
            <a:r>
              <a:rPr lang="en-US" dirty="0"/>
              <a:t>and named him Seth. </a:t>
            </a:r>
          </a:p>
          <a:p>
            <a:pPr marL="0" indent="0">
              <a:buNone/>
            </a:pPr>
            <a:r>
              <a:rPr lang="en-US" dirty="0" smtClean="0"/>
              <a:t>Seth received the likeness and image of Adam when he was fathered/begotten/conceived</a:t>
            </a:r>
          </a:p>
          <a:p>
            <a:pPr marL="0" indent="0">
              <a:buNone/>
            </a:pPr>
            <a:r>
              <a:rPr lang="en-US" dirty="0" smtClean="0"/>
              <a:t>He received the image of God at the same time!</a:t>
            </a:r>
            <a:r>
              <a:rPr lang="en-US" b="1" dirty="0" smtClean="0"/>
              <a:t> Genesis 1:27</a:t>
            </a:r>
            <a:endParaRPr lang="en-US" dirty="0"/>
          </a:p>
        </p:txBody>
      </p:sp>
    </p:spTree>
    <p:extLst>
      <p:ext uri="{BB962C8B-B14F-4D97-AF65-F5344CB8AC3E}">
        <p14:creationId xmlns:p14="http://schemas.microsoft.com/office/powerpoint/2010/main" val="316189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Deserve the Same Legal Protection as other Human Beings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Exodus 21:22–25 </a:t>
            </a:r>
            <a:r>
              <a:rPr lang="en-US" b="1" dirty="0" smtClean="0"/>
              <a:t>- </a:t>
            </a:r>
            <a:r>
              <a:rPr lang="en-US" dirty="0" smtClean="0"/>
              <a:t>“</a:t>
            </a:r>
            <a:r>
              <a:rPr lang="en-US" dirty="0"/>
              <a:t>When men strive together and hit a pregnant woman, so that her </a:t>
            </a:r>
            <a:r>
              <a:rPr lang="en-US" b="1" u="sng" dirty="0"/>
              <a:t>children</a:t>
            </a:r>
            <a:r>
              <a:rPr lang="en-US" dirty="0"/>
              <a:t> come out, but there is no harm, the one who hit her shall surely be fined, as the woman’s husband shall impose on him, and he shall pay as the judges determine. </a:t>
            </a:r>
            <a:r>
              <a:rPr lang="en-US" b="1" dirty="0"/>
              <a:t>23</a:t>
            </a:r>
            <a:r>
              <a:rPr lang="en-US" dirty="0"/>
              <a:t> But if there is harm, then you shall pay life for life, </a:t>
            </a:r>
            <a:r>
              <a:rPr lang="en-US" b="1" dirty="0"/>
              <a:t>24</a:t>
            </a:r>
            <a:r>
              <a:rPr lang="en-US" dirty="0"/>
              <a:t> eye for eye, tooth for tooth, hand for hand, foot for foot, </a:t>
            </a:r>
            <a:r>
              <a:rPr lang="en-US" b="1" dirty="0"/>
              <a:t>25</a:t>
            </a:r>
            <a:r>
              <a:rPr lang="en-US" dirty="0"/>
              <a:t> burn for burn, wound for wound, stripe for stripe. </a:t>
            </a:r>
          </a:p>
          <a:p>
            <a:endParaRPr lang="en-US" dirty="0"/>
          </a:p>
        </p:txBody>
      </p:sp>
    </p:spTree>
    <p:extLst>
      <p:ext uri="{BB962C8B-B14F-4D97-AF65-F5344CB8AC3E}">
        <p14:creationId xmlns:p14="http://schemas.microsoft.com/office/powerpoint/2010/main" val="204032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Woven in the Womb</a:t>
            </a:r>
            <a:endParaRPr lang="en-US" dirty="0"/>
          </a:p>
        </p:txBody>
      </p:sp>
      <p:sp>
        <p:nvSpPr>
          <p:cNvPr id="3" name="Content Placeholder 2"/>
          <p:cNvSpPr>
            <a:spLocks noGrp="1"/>
          </p:cNvSpPr>
          <p:nvPr>
            <p:ph idx="1"/>
          </p:nvPr>
        </p:nvSpPr>
        <p:spPr/>
        <p:txBody>
          <a:bodyPr/>
          <a:lstStyle/>
          <a:p>
            <a:r>
              <a:rPr lang="en-US" dirty="0" smtClean="0"/>
              <a:t>What does the Bible say about the unborn?</a:t>
            </a:r>
          </a:p>
          <a:p>
            <a:r>
              <a:rPr lang="en-US" dirty="0" smtClean="0"/>
              <a:t>What effect do the different stages of human development have on the morality of taking innocent life?</a:t>
            </a:r>
            <a:endParaRPr lang="en-US" dirty="0"/>
          </a:p>
        </p:txBody>
      </p:sp>
    </p:spTree>
    <p:extLst>
      <p:ext uri="{BB962C8B-B14F-4D97-AF65-F5344CB8AC3E}">
        <p14:creationId xmlns:p14="http://schemas.microsoft.com/office/powerpoint/2010/main" val="123972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0946" y="1524000"/>
            <a:ext cx="3337454" cy="500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81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9400" y="1229494"/>
            <a:ext cx="3505200" cy="526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475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1006" y="1219200"/>
            <a:ext cx="7777193" cy="528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73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4-9 Months</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22458"/>
            <a:ext cx="7696199" cy="522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1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Months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5284" y="1371600"/>
            <a:ext cx="7248115" cy="492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90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Months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481352"/>
            <a:ext cx="6934199" cy="471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715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Month</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22458"/>
            <a:ext cx="7696199" cy="522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91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Psalm 139:14–16 (ESV)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14</a:t>
            </a:r>
            <a:r>
              <a:rPr lang="en-US" dirty="0" smtClean="0"/>
              <a:t> </a:t>
            </a:r>
            <a:r>
              <a:rPr lang="en-US" dirty="0"/>
              <a:t>I praise you, for I am fearfully and wonderfully made. Wonderful are your works; my soul knows it very well. </a:t>
            </a:r>
            <a:r>
              <a:rPr lang="en-US" b="1" dirty="0"/>
              <a:t>15</a:t>
            </a:r>
            <a:r>
              <a:rPr lang="en-US" dirty="0"/>
              <a:t> My frame was not hidden from you, when I was being made in secret, intricately woven in the depths of the earth. </a:t>
            </a:r>
            <a:r>
              <a:rPr lang="en-US" b="1" dirty="0"/>
              <a:t>16</a:t>
            </a:r>
            <a:r>
              <a:rPr lang="en-US" dirty="0"/>
              <a:t> Your eyes saw my unformed substance; in your book were written, every one of them, the days that were formed for me, when as yet there was none of them. </a:t>
            </a:r>
          </a:p>
          <a:p>
            <a:endParaRPr lang="en-US" dirty="0"/>
          </a:p>
        </p:txBody>
      </p:sp>
    </p:spTree>
    <p:extLst>
      <p:ext uri="{BB962C8B-B14F-4D97-AF65-F5344CB8AC3E}">
        <p14:creationId xmlns:p14="http://schemas.microsoft.com/office/powerpoint/2010/main" val="412048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Conception</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543799" cy="512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91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Woven in the Womb</a:t>
            </a:r>
            <a:endParaRPr lang="en-US" dirty="0"/>
          </a:p>
        </p:txBody>
      </p:sp>
      <p:sp>
        <p:nvSpPr>
          <p:cNvPr id="3" name="Content Placeholder 2"/>
          <p:cNvSpPr>
            <a:spLocks noGrp="1"/>
          </p:cNvSpPr>
          <p:nvPr>
            <p:ph idx="1"/>
          </p:nvPr>
        </p:nvSpPr>
        <p:spPr/>
        <p:txBody>
          <a:bodyPr/>
          <a:lstStyle/>
          <a:p>
            <a:r>
              <a:rPr lang="en-US" dirty="0" smtClean="0"/>
              <a:t>What does the Bible say about the unborn?</a:t>
            </a:r>
          </a:p>
          <a:p>
            <a:r>
              <a:rPr lang="en-US" dirty="0" smtClean="0"/>
              <a:t>What effect do the different stages of human development have on the morality of taking innocent life?</a:t>
            </a:r>
          </a:p>
          <a:p>
            <a:r>
              <a:rPr lang="en-US" dirty="0" smtClean="0"/>
              <a:t>How should we treat unborn children?</a:t>
            </a:r>
            <a:endParaRPr lang="en-US" dirty="0"/>
          </a:p>
        </p:txBody>
      </p:sp>
    </p:spTree>
    <p:extLst>
      <p:ext uri="{BB962C8B-B14F-4D97-AF65-F5344CB8AC3E}">
        <p14:creationId xmlns:p14="http://schemas.microsoft.com/office/powerpoint/2010/main" val="155294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should we treat [Unborn] Children?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Titus 2:4 (ESV) — 4</a:t>
            </a:r>
            <a:r>
              <a:rPr lang="en-US" dirty="0"/>
              <a:t> and so train the young women to love their husbands and children, </a:t>
            </a:r>
          </a:p>
          <a:p>
            <a:pPr marL="0" indent="0">
              <a:buNone/>
            </a:pPr>
            <a:r>
              <a:rPr lang="en-US" b="1" dirty="0"/>
              <a:t>1 Thessalonians 2:7 (ESV) — 7</a:t>
            </a:r>
            <a:r>
              <a:rPr lang="en-US" dirty="0"/>
              <a:t> But we were gentle among you, like a nursing mother taking care of her own children. </a:t>
            </a:r>
          </a:p>
          <a:p>
            <a:pPr marL="0" indent="0">
              <a:buNone/>
            </a:pPr>
            <a:r>
              <a:rPr lang="en-US" b="1" dirty="0"/>
              <a:t>Matthew 18:5 (ESV) — 5</a:t>
            </a:r>
            <a:r>
              <a:rPr lang="en-US" dirty="0"/>
              <a:t> “Whoever receives one such child in my name receives me, </a:t>
            </a:r>
          </a:p>
          <a:p>
            <a:pPr marL="0" indent="0">
              <a:buNone/>
            </a:pPr>
            <a:r>
              <a:rPr lang="en-US" b="1" dirty="0"/>
              <a:t>Matthew 22:38–39 (ESV) — 38</a:t>
            </a:r>
            <a:r>
              <a:rPr lang="en-US" dirty="0"/>
              <a:t> This is the great and first commandment. </a:t>
            </a:r>
            <a:r>
              <a:rPr lang="en-US" b="1" dirty="0"/>
              <a:t>39</a:t>
            </a:r>
            <a:r>
              <a:rPr lang="en-US" dirty="0"/>
              <a:t> And a second is like it: You shall love your neighbor as yourself. </a:t>
            </a:r>
          </a:p>
          <a:p>
            <a:pPr marL="0" indent="0">
              <a:buNone/>
            </a:pPr>
            <a:endParaRPr lang="en-US" dirty="0"/>
          </a:p>
        </p:txBody>
      </p:sp>
    </p:spTree>
    <p:extLst>
      <p:ext uri="{BB962C8B-B14F-4D97-AF65-F5344CB8AC3E}">
        <p14:creationId xmlns:p14="http://schemas.microsoft.com/office/powerpoint/2010/main" val="247364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Examples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Psalm 106:37–38 </a:t>
            </a:r>
            <a:r>
              <a:rPr lang="en-US" b="1" dirty="0" smtClean="0"/>
              <a:t>- </a:t>
            </a:r>
            <a:r>
              <a:rPr lang="en-US" dirty="0" smtClean="0"/>
              <a:t>They </a:t>
            </a:r>
            <a:r>
              <a:rPr lang="en-US" dirty="0"/>
              <a:t>sacrificed their </a:t>
            </a:r>
            <a:r>
              <a:rPr lang="en-US" b="1" u="sng" dirty="0"/>
              <a:t>sons</a:t>
            </a:r>
            <a:r>
              <a:rPr lang="en-US" dirty="0"/>
              <a:t> and their daughters to the demons; </a:t>
            </a:r>
            <a:r>
              <a:rPr lang="en-US" b="1" dirty="0"/>
              <a:t>38</a:t>
            </a:r>
            <a:r>
              <a:rPr lang="en-US" dirty="0"/>
              <a:t> they poured out innocent blood, the blood of their sons and daughters, whom they sacrificed to the idols of Canaan, and the land was polluted with blood. </a:t>
            </a:r>
          </a:p>
          <a:p>
            <a:pPr marL="0" indent="0">
              <a:buNone/>
            </a:pPr>
            <a:r>
              <a:rPr lang="en-US" b="1" dirty="0"/>
              <a:t>Ezekiel 16:20–21 </a:t>
            </a:r>
            <a:r>
              <a:rPr lang="en-US" b="1" dirty="0" smtClean="0"/>
              <a:t>- </a:t>
            </a:r>
            <a:r>
              <a:rPr lang="en-US" dirty="0" smtClean="0"/>
              <a:t>And </a:t>
            </a:r>
            <a:r>
              <a:rPr lang="en-US" dirty="0"/>
              <a:t>you took your sons and your daughters, whom you had borne to me, and these you sacrificed to them to be devoured. Were your </a:t>
            </a:r>
            <a:r>
              <a:rPr lang="en-US" dirty="0" err="1"/>
              <a:t>whorings</a:t>
            </a:r>
            <a:r>
              <a:rPr lang="en-US" dirty="0"/>
              <a:t> so small a matter </a:t>
            </a:r>
            <a:r>
              <a:rPr lang="en-US" b="1" dirty="0"/>
              <a:t>21</a:t>
            </a:r>
            <a:r>
              <a:rPr lang="en-US" dirty="0"/>
              <a:t> that you slaughtered </a:t>
            </a:r>
            <a:r>
              <a:rPr lang="en-US" b="1" u="sng" dirty="0"/>
              <a:t>my children</a:t>
            </a:r>
            <a:r>
              <a:rPr lang="en-US" b="1" dirty="0"/>
              <a:t> </a:t>
            </a:r>
            <a:r>
              <a:rPr lang="en-US" dirty="0"/>
              <a:t>and delivered them up as an offering by fire to them? </a:t>
            </a:r>
          </a:p>
          <a:p>
            <a:pPr marL="0" indent="0">
              <a:buNone/>
            </a:pPr>
            <a:endParaRPr lang="en-US" dirty="0"/>
          </a:p>
        </p:txBody>
      </p:sp>
    </p:spTree>
    <p:extLst>
      <p:ext uri="{BB962C8B-B14F-4D97-AF65-F5344CB8AC3E}">
        <p14:creationId xmlns:p14="http://schemas.microsoft.com/office/powerpoint/2010/main" val="199468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Examples</a:t>
            </a:r>
            <a:endParaRPr lang="en-US" dirty="0"/>
          </a:p>
        </p:txBody>
      </p:sp>
      <p:sp>
        <p:nvSpPr>
          <p:cNvPr id="3" name="Content Placeholder 2"/>
          <p:cNvSpPr>
            <a:spLocks noGrp="1"/>
          </p:cNvSpPr>
          <p:nvPr>
            <p:ph idx="1"/>
          </p:nvPr>
        </p:nvSpPr>
        <p:spPr/>
        <p:txBody>
          <a:bodyPr/>
          <a:lstStyle/>
          <a:p>
            <a:pPr marL="0" indent="0">
              <a:buNone/>
            </a:pPr>
            <a:r>
              <a:rPr lang="en-US" b="1" dirty="0"/>
              <a:t>Genesis 42:22 (ESV) — 22</a:t>
            </a:r>
            <a:r>
              <a:rPr lang="en-US" dirty="0"/>
              <a:t> And Reuben answered them, “Did I not tell you not to sin against the </a:t>
            </a:r>
            <a:r>
              <a:rPr lang="en-US" b="1" u="sng" dirty="0"/>
              <a:t>boy</a:t>
            </a:r>
            <a:r>
              <a:rPr lang="en-US" dirty="0"/>
              <a:t>? But you did not listen. So now there comes a reckoning for his blood.” </a:t>
            </a:r>
          </a:p>
          <a:p>
            <a:endParaRPr lang="en-US" dirty="0"/>
          </a:p>
        </p:txBody>
      </p:sp>
    </p:spTree>
    <p:extLst>
      <p:ext uri="{BB962C8B-B14F-4D97-AF65-F5344CB8AC3E}">
        <p14:creationId xmlns:p14="http://schemas.microsoft.com/office/powerpoint/2010/main" val="383608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Examples</a:t>
            </a:r>
            <a:endParaRPr lang="en-US" dirty="0"/>
          </a:p>
        </p:txBody>
      </p:sp>
      <p:sp>
        <p:nvSpPr>
          <p:cNvPr id="3" name="Content Placeholder 2"/>
          <p:cNvSpPr>
            <a:spLocks noGrp="1"/>
          </p:cNvSpPr>
          <p:nvPr>
            <p:ph idx="1"/>
          </p:nvPr>
        </p:nvSpPr>
        <p:spPr/>
        <p:txBody>
          <a:bodyPr/>
          <a:lstStyle/>
          <a:p>
            <a:pPr marL="0" indent="0">
              <a:buNone/>
            </a:pPr>
            <a:r>
              <a:rPr lang="en-US" b="1" dirty="0"/>
              <a:t>2 Kings 8:12 (ESV) </a:t>
            </a:r>
            <a:r>
              <a:rPr lang="en-US" b="1" dirty="0" smtClean="0"/>
              <a:t>- </a:t>
            </a:r>
            <a:r>
              <a:rPr lang="en-US" dirty="0" smtClean="0"/>
              <a:t>And </a:t>
            </a:r>
            <a:r>
              <a:rPr lang="en-US" dirty="0" err="1"/>
              <a:t>Hazael</a:t>
            </a:r>
            <a:r>
              <a:rPr lang="en-US" dirty="0"/>
              <a:t> said, “Why does my lord weep?” He answered, “Because I know the evil that you will do to the people of Israel. You will set on fire their fortresses, and you will kill their young men with the sword and dash in pieces their </a:t>
            </a:r>
            <a:r>
              <a:rPr lang="en-US" b="1" u="sng" dirty="0"/>
              <a:t>little ones </a:t>
            </a:r>
            <a:r>
              <a:rPr lang="en-US" dirty="0"/>
              <a:t>and rip open their pregnant women.” </a:t>
            </a:r>
          </a:p>
          <a:p>
            <a:endParaRPr lang="en-US" dirty="0"/>
          </a:p>
        </p:txBody>
      </p:sp>
    </p:spTree>
    <p:extLst>
      <p:ext uri="{BB962C8B-B14F-4D97-AF65-F5344CB8AC3E}">
        <p14:creationId xmlns:p14="http://schemas.microsoft.com/office/powerpoint/2010/main" val="3512586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Example</a:t>
            </a:r>
            <a:endParaRPr lang="en-US" dirty="0"/>
          </a:p>
        </p:txBody>
      </p:sp>
      <p:sp>
        <p:nvSpPr>
          <p:cNvPr id="3" name="Content Placeholder 2"/>
          <p:cNvSpPr>
            <a:spLocks noGrp="1"/>
          </p:cNvSpPr>
          <p:nvPr>
            <p:ph idx="1"/>
          </p:nvPr>
        </p:nvSpPr>
        <p:spPr/>
        <p:txBody>
          <a:bodyPr/>
          <a:lstStyle/>
          <a:p>
            <a:pPr marL="0" indent="0">
              <a:buNone/>
            </a:pPr>
            <a:r>
              <a:rPr lang="en-US" b="1" dirty="0"/>
              <a:t>Matthew 2:16 (ESV) — 16</a:t>
            </a:r>
            <a:r>
              <a:rPr lang="en-US" dirty="0"/>
              <a:t> Then Herod, when he saw that he had been tricked by the wise men, became furious, and he sent and killed all the male </a:t>
            </a:r>
            <a:r>
              <a:rPr lang="en-US" b="1" u="sng" dirty="0"/>
              <a:t>children</a:t>
            </a:r>
            <a:r>
              <a:rPr lang="en-US" dirty="0"/>
              <a:t> in Bethlehem and in all that region who were two years old or under, according to the time that he had ascertained from the wise men. </a:t>
            </a:r>
          </a:p>
          <a:p>
            <a:endParaRPr lang="en-US" dirty="0"/>
          </a:p>
        </p:txBody>
      </p:sp>
    </p:spTree>
    <p:extLst>
      <p:ext uri="{BB962C8B-B14F-4D97-AF65-F5344CB8AC3E}">
        <p14:creationId xmlns:p14="http://schemas.microsoft.com/office/powerpoint/2010/main" val="133707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Examples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Exodus 1:16–18 </a:t>
            </a:r>
            <a:r>
              <a:rPr lang="en-US" b="1" dirty="0" smtClean="0"/>
              <a:t>-</a:t>
            </a:r>
            <a:r>
              <a:rPr lang="en-US" dirty="0" smtClean="0"/>
              <a:t>“</a:t>
            </a:r>
            <a:r>
              <a:rPr lang="en-US" dirty="0"/>
              <a:t>When you serve as midwife to the Hebrew women and see them on the </a:t>
            </a:r>
            <a:r>
              <a:rPr lang="en-US" dirty="0" err="1"/>
              <a:t>birthstool</a:t>
            </a:r>
            <a:r>
              <a:rPr lang="en-US" dirty="0"/>
              <a:t>, if it is a </a:t>
            </a:r>
            <a:r>
              <a:rPr lang="en-US" b="1" u="sng" dirty="0"/>
              <a:t>son</a:t>
            </a:r>
            <a:r>
              <a:rPr lang="en-US" dirty="0"/>
              <a:t>, you shall kill him, but if it is a daughter, she shall live.” </a:t>
            </a:r>
            <a:r>
              <a:rPr lang="en-US" b="1" dirty="0"/>
              <a:t>17</a:t>
            </a:r>
            <a:r>
              <a:rPr lang="en-US" dirty="0"/>
              <a:t> But the midwives feared God and did not do as the king of Egypt commanded them, but let the </a:t>
            </a:r>
            <a:r>
              <a:rPr lang="en-US" b="1" u="sng" dirty="0"/>
              <a:t>male children</a:t>
            </a:r>
            <a:r>
              <a:rPr lang="en-US" dirty="0"/>
              <a:t> live. </a:t>
            </a:r>
            <a:r>
              <a:rPr lang="en-US" b="1" dirty="0"/>
              <a:t>18</a:t>
            </a:r>
            <a:r>
              <a:rPr lang="en-US" dirty="0"/>
              <a:t> So the king of Egypt called the midwives and said to them, “Why have you done this, and let the male children live?” </a:t>
            </a:r>
          </a:p>
          <a:p>
            <a:pPr marL="0" indent="0">
              <a:buNone/>
            </a:pPr>
            <a:r>
              <a:rPr lang="en-US" b="1" dirty="0"/>
              <a:t>Acts 7:19 </a:t>
            </a:r>
            <a:r>
              <a:rPr lang="en-US" b="1" dirty="0" smtClean="0"/>
              <a:t>- </a:t>
            </a:r>
            <a:r>
              <a:rPr lang="en-US" dirty="0" smtClean="0"/>
              <a:t>He </a:t>
            </a:r>
            <a:r>
              <a:rPr lang="en-US" dirty="0"/>
              <a:t>dealt shrewdly with our race and forced our fathers to expose their </a:t>
            </a:r>
            <a:r>
              <a:rPr lang="en-US" b="1" u="sng" dirty="0" smtClean="0"/>
              <a:t>infants</a:t>
            </a:r>
            <a:r>
              <a:rPr lang="en-US" dirty="0" smtClean="0"/>
              <a:t>, </a:t>
            </a:r>
            <a:r>
              <a:rPr lang="en-US" dirty="0"/>
              <a:t>so that they would not be kept alive. </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09847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Sandy Hook Victims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989" y="1447800"/>
            <a:ext cx="8637411" cy="485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53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Examples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Genesis 9:2–6 </a:t>
            </a:r>
            <a:r>
              <a:rPr lang="en-US" b="1" dirty="0" smtClean="0"/>
              <a:t>- </a:t>
            </a:r>
            <a:r>
              <a:rPr lang="en-US" dirty="0" smtClean="0"/>
              <a:t> </a:t>
            </a:r>
            <a:r>
              <a:rPr lang="en-US" b="1" dirty="0"/>
              <a:t>3</a:t>
            </a:r>
            <a:r>
              <a:rPr lang="en-US" dirty="0"/>
              <a:t> Every moving thing that lives shall be food for you. And as I gave you the green plants, I give you everything. </a:t>
            </a:r>
            <a:r>
              <a:rPr lang="en-US" b="1" dirty="0"/>
              <a:t>4</a:t>
            </a:r>
            <a:r>
              <a:rPr lang="en-US" dirty="0"/>
              <a:t> But you shall not eat flesh with its life, that is, its blood. </a:t>
            </a:r>
            <a:r>
              <a:rPr lang="en-US" b="1" dirty="0"/>
              <a:t>5</a:t>
            </a:r>
            <a:r>
              <a:rPr lang="en-US" dirty="0"/>
              <a:t> And for your lifeblood I will require a reckoning: from every beast I will require it and from man. From his fellow man I will require a reckoning for the </a:t>
            </a:r>
            <a:r>
              <a:rPr lang="en-US" b="1" u="sng" dirty="0"/>
              <a:t>life</a:t>
            </a:r>
            <a:r>
              <a:rPr lang="en-US" dirty="0"/>
              <a:t> of man. </a:t>
            </a:r>
            <a:r>
              <a:rPr lang="en-US" b="1" dirty="0"/>
              <a:t>6</a:t>
            </a:r>
            <a:r>
              <a:rPr lang="en-US" dirty="0"/>
              <a:t> “Whoever sheds the blood of man, by man shall his blood be shed, for God made man in his own image. </a:t>
            </a:r>
          </a:p>
        </p:txBody>
      </p:sp>
    </p:spTree>
    <p:extLst>
      <p:ext uri="{BB962C8B-B14F-4D97-AF65-F5344CB8AC3E}">
        <p14:creationId xmlns:p14="http://schemas.microsoft.com/office/powerpoint/2010/main" val="153830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Woven in the Womb</a:t>
            </a:r>
            <a:endParaRPr lang="en-US" dirty="0"/>
          </a:p>
        </p:txBody>
      </p:sp>
      <p:sp>
        <p:nvSpPr>
          <p:cNvPr id="3" name="Content Placeholder 2"/>
          <p:cNvSpPr>
            <a:spLocks noGrp="1"/>
          </p:cNvSpPr>
          <p:nvPr>
            <p:ph idx="1"/>
          </p:nvPr>
        </p:nvSpPr>
        <p:spPr/>
        <p:txBody>
          <a:bodyPr/>
          <a:lstStyle/>
          <a:p>
            <a:r>
              <a:rPr lang="en-US" dirty="0" smtClean="0"/>
              <a:t>What does the Bible say about the unborn?</a:t>
            </a:r>
          </a:p>
          <a:p>
            <a:r>
              <a:rPr lang="en-US" dirty="0" smtClean="0"/>
              <a:t>What effect do the different stages of human development have on the morality of taking innocent life?</a:t>
            </a:r>
          </a:p>
          <a:p>
            <a:r>
              <a:rPr lang="en-US" dirty="0" smtClean="0"/>
              <a:t>How should we treat unborn children?</a:t>
            </a:r>
          </a:p>
          <a:p>
            <a:r>
              <a:rPr lang="en-US" dirty="0" smtClean="0"/>
              <a:t>How should we respond to the practice of abortion in our society?</a:t>
            </a:r>
            <a:endParaRPr lang="en-US" dirty="0"/>
          </a:p>
        </p:txBody>
      </p:sp>
    </p:spTree>
    <p:extLst>
      <p:ext uri="{BB962C8B-B14F-4D97-AF65-F5344CB8AC3E}">
        <p14:creationId xmlns:p14="http://schemas.microsoft.com/office/powerpoint/2010/main" val="159231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Woven in the Womb</a:t>
            </a:r>
            <a:endParaRPr lang="en-US" dirty="0"/>
          </a:p>
        </p:txBody>
      </p:sp>
      <p:sp>
        <p:nvSpPr>
          <p:cNvPr id="3" name="Content Placeholder 2"/>
          <p:cNvSpPr>
            <a:spLocks noGrp="1"/>
          </p:cNvSpPr>
          <p:nvPr>
            <p:ph idx="1"/>
          </p:nvPr>
        </p:nvSpPr>
        <p:spPr/>
        <p:txBody>
          <a:bodyPr/>
          <a:lstStyle/>
          <a:p>
            <a:r>
              <a:rPr lang="en-US" dirty="0" smtClean="0"/>
              <a:t>What does the Bible say about the unborn?</a:t>
            </a:r>
          </a:p>
          <a:p>
            <a:r>
              <a:rPr lang="en-US" dirty="0" smtClean="0"/>
              <a:t>What effect do the different stages of human development have on the morality of taking innocent life?</a:t>
            </a:r>
          </a:p>
          <a:p>
            <a:r>
              <a:rPr lang="en-US" dirty="0" smtClean="0"/>
              <a:t>How should we treat unborn children?</a:t>
            </a:r>
          </a:p>
          <a:p>
            <a:r>
              <a:rPr lang="en-US" dirty="0" smtClean="0"/>
              <a:t>How should we respond to the practice of abortion in our society?</a:t>
            </a:r>
            <a:endParaRPr lang="en-US" dirty="0"/>
          </a:p>
        </p:txBody>
      </p:sp>
    </p:spTree>
    <p:extLst>
      <p:ext uri="{BB962C8B-B14F-4D97-AF65-F5344CB8AC3E}">
        <p14:creationId xmlns:p14="http://schemas.microsoft.com/office/powerpoint/2010/main" val="1552942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Christian Response</a:t>
            </a:r>
            <a:endParaRPr lang="en-US" dirty="0"/>
          </a:p>
        </p:txBody>
      </p:sp>
      <p:sp>
        <p:nvSpPr>
          <p:cNvPr id="3" name="Content Placeholder 2"/>
          <p:cNvSpPr>
            <a:spLocks noGrp="1"/>
          </p:cNvSpPr>
          <p:nvPr>
            <p:ph idx="1"/>
          </p:nvPr>
        </p:nvSpPr>
        <p:spPr/>
        <p:txBody>
          <a:bodyPr>
            <a:normAutofit/>
          </a:bodyPr>
          <a:lstStyle/>
          <a:p>
            <a:r>
              <a:rPr lang="en-US" dirty="0" smtClean="0"/>
              <a:t>Speak and act on behalf of the precious human beings who are being destroyed</a:t>
            </a:r>
            <a:endParaRPr lang="en-US" dirty="0"/>
          </a:p>
        </p:txBody>
      </p:sp>
    </p:spTree>
    <p:extLst>
      <p:ext uri="{BB962C8B-B14F-4D97-AF65-F5344CB8AC3E}">
        <p14:creationId xmlns:p14="http://schemas.microsoft.com/office/powerpoint/2010/main" val="211977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Christian Response</a:t>
            </a:r>
            <a:endParaRPr lang="en-US" dirty="0"/>
          </a:p>
        </p:txBody>
      </p:sp>
      <p:sp>
        <p:nvSpPr>
          <p:cNvPr id="3" name="Content Placeholder 2"/>
          <p:cNvSpPr>
            <a:spLocks noGrp="1"/>
          </p:cNvSpPr>
          <p:nvPr>
            <p:ph idx="1"/>
          </p:nvPr>
        </p:nvSpPr>
        <p:spPr/>
        <p:txBody>
          <a:bodyPr>
            <a:normAutofit/>
          </a:bodyPr>
          <a:lstStyle/>
          <a:p>
            <a:r>
              <a:rPr lang="en-US" dirty="0" smtClean="0"/>
              <a:t>Speak and act on behalf of the precious human beings who are being destroyed</a:t>
            </a:r>
          </a:p>
          <a:p>
            <a:r>
              <a:rPr lang="en-US" dirty="0" smtClean="0"/>
              <a:t>Have compassion on those who are being pressured, deceived or cornered into having an abortion, and show them another way</a:t>
            </a:r>
            <a:endParaRPr lang="en-US" dirty="0"/>
          </a:p>
        </p:txBody>
      </p:sp>
    </p:spTree>
    <p:extLst>
      <p:ext uri="{BB962C8B-B14F-4D97-AF65-F5344CB8AC3E}">
        <p14:creationId xmlns:p14="http://schemas.microsoft.com/office/powerpoint/2010/main" val="1503289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weeks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5284" y="1371600"/>
            <a:ext cx="7248115" cy="492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150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Christian Response</a:t>
            </a:r>
            <a:endParaRPr lang="en-US" dirty="0"/>
          </a:p>
        </p:txBody>
      </p:sp>
      <p:sp>
        <p:nvSpPr>
          <p:cNvPr id="3" name="Content Placeholder 2"/>
          <p:cNvSpPr>
            <a:spLocks noGrp="1"/>
          </p:cNvSpPr>
          <p:nvPr>
            <p:ph idx="1"/>
          </p:nvPr>
        </p:nvSpPr>
        <p:spPr/>
        <p:txBody>
          <a:bodyPr>
            <a:normAutofit/>
          </a:bodyPr>
          <a:lstStyle/>
          <a:p>
            <a:r>
              <a:rPr lang="en-US" dirty="0" smtClean="0"/>
              <a:t>Speak and act on behalf of the precious human beings who are being destroyed</a:t>
            </a:r>
          </a:p>
          <a:p>
            <a:r>
              <a:rPr lang="en-US" dirty="0" smtClean="0"/>
              <a:t>Have compassion on those who are being pressured, deceived or cornered into having an abortion, and show them another way</a:t>
            </a:r>
          </a:p>
          <a:p>
            <a:r>
              <a:rPr lang="en-US" dirty="0" smtClean="0"/>
              <a:t>Offer Christ’s healing and forgiveness to those bearing the burden of an abortion</a:t>
            </a:r>
            <a:endParaRPr lang="en-US" dirty="0"/>
          </a:p>
        </p:txBody>
      </p:sp>
    </p:spTree>
    <p:extLst>
      <p:ext uri="{BB962C8B-B14F-4D97-AF65-F5344CB8AC3E}">
        <p14:creationId xmlns:p14="http://schemas.microsoft.com/office/powerpoint/2010/main" val="150328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Acts 2:36–38 (ESV)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36</a:t>
            </a:r>
            <a:r>
              <a:rPr lang="en-US" dirty="0" smtClean="0"/>
              <a:t> </a:t>
            </a:r>
            <a:r>
              <a:rPr lang="en-US" dirty="0"/>
              <a:t>Let all the house of Israel therefore know for certain that God has made him both Lord and Christ, this Jesus whom you crucified.” </a:t>
            </a:r>
            <a:r>
              <a:rPr lang="en-US" b="1" dirty="0"/>
              <a:t>37</a:t>
            </a:r>
            <a:r>
              <a:rPr lang="en-US" dirty="0"/>
              <a:t> Now when they heard this they were cut to the heart, and said to Peter and the rest of the apostles, “Brothers, what shall we do?” </a:t>
            </a:r>
            <a:r>
              <a:rPr lang="en-US" b="1" dirty="0"/>
              <a:t>38</a:t>
            </a:r>
            <a:r>
              <a:rPr lang="en-US" dirty="0"/>
              <a:t> And Peter said to them, “Repent and be baptized every one of you in the name of Jesus Christ for the forgiveness of your sins, and you will receive the gift of the Holy Spirit. </a:t>
            </a:r>
          </a:p>
          <a:p>
            <a:endParaRPr lang="en-US" dirty="0"/>
          </a:p>
        </p:txBody>
      </p:sp>
    </p:spTree>
    <p:extLst>
      <p:ext uri="{BB962C8B-B14F-4D97-AF65-F5344CB8AC3E}">
        <p14:creationId xmlns:p14="http://schemas.microsoft.com/office/powerpoint/2010/main" val="1070613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Christian Response</a:t>
            </a:r>
            <a:endParaRPr lang="en-US" dirty="0"/>
          </a:p>
        </p:txBody>
      </p:sp>
      <p:sp>
        <p:nvSpPr>
          <p:cNvPr id="3" name="Content Placeholder 2"/>
          <p:cNvSpPr>
            <a:spLocks noGrp="1"/>
          </p:cNvSpPr>
          <p:nvPr>
            <p:ph idx="1"/>
          </p:nvPr>
        </p:nvSpPr>
        <p:spPr/>
        <p:txBody>
          <a:bodyPr>
            <a:normAutofit/>
          </a:bodyPr>
          <a:lstStyle/>
          <a:p>
            <a:r>
              <a:rPr lang="en-US" dirty="0" smtClean="0"/>
              <a:t>Speak and act on behalf of the precious human beings who are being destroyed</a:t>
            </a:r>
          </a:p>
          <a:p>
            <a:r>
              <a:rPr lang="en-US" dirty="0" smtClean="0"/>
              <a:t>Have compassion on those who are being pressured, deceived or cornered into having an abortion, and show them another way</a:t>
            </a:r>
          </a:p>
          <a:p>
            <a:r>
              <a:rPr lang="en-US" dirty="0" smtClean="0"/>
              <a:t>Offer Christ’s healing and forgiveness to those bearing the burden of an abortion</a:t>
            </a:r>
          </a:p>
          <a:p>
            <a:r>
              <a:rPr lang="en-US" dirty="0" smtClean="0"/>
              <a:t>Pray for the end of this barbarous practice</a:t>
            </a:r>
          </a:p>
          <a:p>
            <a:endParaRPr lang="en-US" dirty="0"/>
          </a:p>
        </p:txBody>
      </p:sp>
    </p:spTree>
    <p:extLst>
      <p:ext uri="{BB962C8B-B14F-4D97-AF65-F5344CB8AC3E}">
        <p14:creationId xmlns:p14="http://schemas.microsoft.com/office/powerpoint/2010/main" val="150328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They are children/sons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Gen. 25:21-22 - 21</a:t>
            </a:r>
            <a:r>
              <a:rPr lang="en-US" dirty="0" smtClean="0"/>
              <a:t> </a:t>
            </a:r>
            <a:r>
              <a:rPr lang="en-US" dirty="0"/>
              <a:t>And Isaac prayed to the </a:t>
            </a:r>
            <a:r>
              <a:rPr lang="en-US" cap="small" dirty="0"/>
              <a:t>Lord</a:t>
            </a:r>
            <a:r>
              <a:rPr lang="en-US" dirty="0"/>
              <a:t> for his wife, because she was barren. And the </a:t>
            </a:r>
            <a:r>
              <a:rPr lang="en-US" cap="small" dirty="0"/>
              <a:t>Lord</a:t>
            </a:r>
            <a:r>
              <a:rPr lang="en-US" dirty="0"/>
              <a:t> granted his prayer, and Rebekah his wife conceived. </a:t>
            </a:r>
            <a:r>
              <a:rPr lang="en-US" b="1" dirty="0"/>
              <a:t>22</a:t>
            </a:r>
            <a:r>
              <a:rPr lang="en-US" dirty="0"/>
              <a:t> The </a:t>
            </a:r>
            <a:r>
              <a:rPr lang="en-US" b="1" u="sng" dirty="0"/>
              <a:t>children</a:t>
            </a:r>
            <a:r>
              <a:rPr lang="en-US" dirty="0"/>
              <a:t> struggled together within her, and she said, “If it is thus, why is this happening to me?” So she went to inquire of the </a:t>
            </a:r>
            <a:r>
              <a:rPr lang="en-US" cap="small" dirty="0"/>
              <a:t>Lord</a:t>
            </a:r>
            <a:r>
              <a:rPr lang="en-US" dirty="0"/>
              <a:t>. </a:t>
            </a:r>
            <a:endParaRPr lang="en-US" dirty="0" smtClean="0"/>
          </a:p>
          <a:p>
            <a:pPr marL="0" indent="0">
              <a:buNone/>
            </a:pPr>
            <a:r>
              <a:rPr lang="en-US" b="1" dirty="0"/>
              <a:t>Ruth </a:t>
            </a:r>
            <a:r>
              <a:rPr lang="en-US" b="1" dirty="0" smtClean="0"/>
              <a:t>1:11— </a:t>
            </a:r>
            <a:r>
              <a:rPr lang="en-US" b="1" dirty="0"/>
              <a:t>11</a:t>
            </a:r>
            <a:r>
              <a:rPr lang="en-US" dirty="0"/>
              <a:t> But Naomi said, “Turn back, my daughters; why will you go with me? Have I yet </a:t>
            </a:r>
            <a:r>
              <a:rPr lang="en-US" b="1" u="sng" dirty="0"/>
              <a:t>sons</a:t>
            </a:r>
            <a:r>
              <a:rPr lang="en-US" dirty="0"/>
              <a:t> in my womb that they may become your husbands? </a:t>
            </a:r>
            <a:endParaRPr lang="en-US" dirty="0" smtClean="0"/>
          </a:p>
          <a:p>
            <a:pPr marL="0" indent="0">
              <a:buNone/>
            </a:pPr>
            <a:r>
              <a:rPr lang="en-US" b="1" dirty="0" smtClean="0"/>
              <a:t>Gen. 3:16 — </a:t>
            </a:r>
            <a:r>
              <a:rPr lang="en-US" b="1" dirty="0"/>
              <a:t>16</a:t>
            </a:r>
            <a:r>
              <a:rPr lang="en-US" dirty="0"/>
              <a:t> To the woman he said, </a:t>
            </a:r>
            <a:r>
              <a:rPr lang="en-US" dirty="0" smtClean="0"/>
              <a:t>“… you </a:t>
            </a:r>
            <a:r>
              <a:rPr lang="en-US" dirty="0"/>
              <a:t>shall bring forth </a:t>
            </a:r>
            <a:r>
              <a:rPr lang="en-US" b="1" u="sng" dirty="0" smtClean="0"/>
              <a:t>children</a:t>
            </a:r>
            <a:r>
              <a:rPr lang="en-US" dirty="0" smtClean="0"/>
              <a:t>.” </a:t>
            </a:r>
          </a:p>
          <a:p>
            <a:pPr marL="0" indent="0">
              <a:buNone/>
            </a:pPr>
            <a:r>
              <a:rPr lang="en-US" dirty="0" smtClean="0"/>
              <a:t>Hebrew: BEN – son/child</a:t>
            </a: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94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are Male or Female from </a:t>
            </a:r>
            <a:r>
              <a:rPr lang="en-US" dirty="0" smtClean="0"/>
              <a:t>Conception</a:t>
            </a:r>
            <a:endParaRPr lang="en-US" dirty="0"/>
          </a:p>
        </p:txBody>
      </p:sp>
      <p:sp>
        <p:nvSpPr>
          <p:cNvPr id="3" name="Content Placeholder 2"/>
          <p:cNvSpPr>
            <a:spLocks noGrp="1"/>
          </p:cNvSpPr>
          <p:nvPr>
            <p:ph idx="1"/>
          </p:nvPr>
        </p:nvSpPr>
        <p:spPr/>
        <p:txBody>
          <a:bodyPr/>
          <a:lstStyle/>
          <a:p>
            <a:pPr marL="0" indent="0">
              <a:buNone/>
            </a:pPr>
            <a:r>
              <a:rPr lang="en-US" b="1" dirty="0"/>
              <a:t>Job 3:3 (ESV) — 3</a:t>
            </a:r>
            <a:r>
              <a:rPr lang="en-US" dirty="0"/>
              <a:t> “Let the day perish on which I was born, and the night that said, ‘A man is conceived.’ </a:t>
            </a:r>
            <a:endParaRPr lang="en-US" dirty="0" smtClean="0"/>
          </a:p>
          <a:p>
            <a:pPr marL="0" indent="0">
              <a:buNone/>
            </a:pPr>
            <a:endParaRPr lang="en-US" dirty="0"/>
          </a:p>
          <a:p>
            <a:pPr marL="0" indent="0">
              <a:buNone/>
            </a:pPr>
            <a:r>
              <a:rPr lang="en-US" dirty="0" smtClean="0"/>
              <a:t>Hebrew: GEBER – appears 65 times in scripture and always refers to a male human being</a:t>
            </a:r>
            <a:endParaRPr lang="en-US" dirty="0"/>
          </a:p>
          <a:p>
            <a:endParaRPr lang="en-US" dirty="0"/>
          </a:p>
        </p:txBody>
      </p:sp>
    </p:spTree>
    <p:extLst>
      <p:ext uri="{BB962C8B-B14F-4D97-AF65-F5344CB8AC3E}">
        <p14:creationId xmlns:p14="http://schemas.microsoft.com/office/powerpoint/2010/main" val="254045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are Infants/Children</a:t>
            </a:r>
            <a:endParaRPr lang="en-US" dirty="0"/>
          </a:p>
        </p:txBody>
      </p:sp>
      <p:sp>
        <p:nvSpPr>
          <p:cNvPr id="3" name="Content Placeholder 2"/>
          <p:cNvSpPr>
            <a:spLocks noGrp="1"/>
          </p:cNvSpPr>
          <p:nvPr>
            <p:ph idx="1"/>
          </p:nvPr>
        </p:nvSpPr>
        <p:spPr/>
        <p:txBody>
          <a:bodyPr/>
          <a:lstStyle/>
          <a:p>
            <a:pPr marL="0" indent="0">
              <a:buNone/>
            </a:pPr>
            <a:r>
              <a:rPr lang="en-US" b="1" dirty="0"/>
              <a:t>Job 3:16 (ESV) — 16</a:t>
            </a:r>
            <a:r>
              <a:rPr lang="en-US" dirty="0"/>
              <a:t> Or why was I not as a hidden stillborn child, as </a:t>
            </a:r>
            <a:r>
              <a:rPr lang="en-US" b="1" u="sng" dirty="0"/>
              <a:t>infants</a:t>
            </a:r>
            <a:r>
              <a:rPr lang="en-US" dirty="0"/>
              <a:t> who never see the light? </a:t>
            </a:r>
          </a:p>
          <a:p>
            <a:endParaRPr lang="en-US" dirty="0" smtClean="0"/>
          </a:p>
          <a:p>
            <a:pPr marL="0" indent="0">
              <a:buNone/>
            </a:pPr>
            <a:r>
              <a:rPr lang="en-US" dirty="0" smtClean="0"/>
              <a:t>Hebrew: OLAL – appears 20 times in Scripture, always referring to a very young human being</a:t>
            </a:r>
            <a:endParaRPr lang="en-US" dirty="0"/>
          </a:p>
        </p:txBody>
      </p:sp>
    </p:spTree>
    <p:extLst>
      <p:ext uri="{BB962C8B-B14F-4D97-AF65-F5344CB8AC3E}">
        <p14:creationId xmlns:p14="http://schemas.microsoft.com/office/powerpoint/2010/main" val="760727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They have Family Relationships</a:t>
            </a:r>
            <a:endParaRPr lang="en-US" dirty="0"/>
          </a:p>
        </p:txBody>
      </p:sp>
      <p:sp>
        <p:nvSpPr>
          <p:cNvPr id="3" name="Content Placeholder 2"/>
          <p:cNvSpPr>
            <a:spLocks noGrp="1"/>
          </p:cNvSpPr>
          <p:nvPr>
            <p:ph idx="1"/>
          </p:nvPr>
        </p:nvSpPr>
        <p:spPr/>
        <p:txBody>
          <a:bodyPr/>
          <a:lstStyle/>
          <a:p>
            <a:pPr marL="0" indent="0">
              <a:buNone/>
            </a:pPr>
            <a:r>
              <a:rPr lang="en-US" b="1" dirty="0"/>
              <a:t>Hosea 12:3 </a:t>
            </a:r>
            <a:r>
              <a:rPr lang="en-US" b="1" dirty="0" smtClean="0"/>
              <a:t>— </a:t>
            </a:r>
            <a:r>
              <a:rPr lang="en-US" b="1" dirty="0"/>
              <a:t>3</a:t>
            </a:r>
            <a:r>
              <a:rPr lang="en-US" dirty="0"/>
              <a:t> In the womb he took his </a:t>
            </a:r>
            <a:r>
              <a:rPr lang="en-US" b="1" u="sng" dirty="0"/>
              <a:t>brother</a:t>
            </a:r>
            <a:r>
              <a:rPr lang="en-US" dirty="0"/>
              <a:t> by the heel, and in his manhood he strove with God. </a:t>
            </a:r>
          </a:p>
          <a:p>
            <a:pPr marL="0" indent="0">
              <a:buNone/>
            </a:pPr>
            <a:r>
              <a:rPr lang="en-US" b="1" dirty="0"/>
              <a:t>Luke 1:43 </a:t>
            </a:r>
            <a:r>
              <a:rPr lang="en-US" b="1" dirty="0" smtClean="0"/>
              <a:t> </a:t>
            </a:r>
            <a:r>
              <a:rPr lang="en-US" b="1" dirty="0"/>
              <a:t>— 43</a:t>
            </a:r>
            <a:r>
              <a:rPr lang="en-US" dirty="0"/>
              <a:t> And why is this granted to me that the </a:t>
            </a:r>
            <a:r>
              <a:rPr lang="en-US" b="1" u="sng" dirty="0"/>
              <a:t>mother</a:t>
            </a:r>
            <a:r>
              <a:rPr lang="en-US" dirty="0"/>
              <a:t> of my Lord should come to me? </a:t>
            </a:r>
            <a:endParaRPr lang="en-US" dirty="0" smtClean="0"/>
          </a:p>
          <a:p>
            <a:pPr marL="0" indent="0">
              <a:buNone/>
            </a:pPr>
            <a:r>
              <a:rPr lang="en-US" dirty="0" smtClean="0"/>
              <a:t>Greek: MATER 82x, always refers to a female who has brought or is bringing a new human being into the world</a:t>
            </a:r>
          </a:p>
          <a:p>
            <a:pPr marL="0" indent="0">
              <a:buNone/>
            </a:pPr>
            <a:endParaRPr lang="en-US" dirty="0"/>
          </a:p>
          <a:p>
            <a:endParaRPr lang="en-US" dirty="0"/>
          </a:p>
        </p:txBody>
      </p:sp>
    </p:spTree>
    <p:extLst>
      <p:ext uri="{BB962C8B-B14F-4D97-AF65-F5344CB8AC3E}">
        <p14:creationId xmlns:p14="http://schemas.microsoft.com/office/powerpoint/2010/main" val="204385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are Babies</a:t>
            </a:r>
            <a:endParaRPr lang="en-US" dirty="0"/>
          </a:p>
        </p:txBody>
      </p:sp>
      <p:sp>
        <p:nvSpPr>
          <p:cNvPr id="3" name="Content Placeholder 2"/>
          <p:cNvSpPr>
            <a:spLocks noGrp="1"/>
          </p:cNvSpPr>
          <p:nvPr>
            <p:ph idx="1"/>
          </p:nvPr>
        </p:nvSpPr>
        <p:spPr/>
        <p:txBody>
          <a:bodyPr/>
          <a:lstStyle/>
          <a:p>
            <a:pPr marL="0" indent="0">
              <a:buNone/>
            </a:pPr>
            <a:r>
              <a:rPr lang="en-US" b="1" dirty="0"/>
              <a:t>Luke 1:41 (ESV) — 41</a:t>
            </a:r>
            <a:r>
              <a:rPr lang="en-US" dirty="0"/>
              <a:t> And when Elizabeth heard the greeting of Mary, the baby leaped in her womb. </a:t>
            </a:r>
            <a:endParaRPr lang="en-US" dirty="0" smtClean="0"/>
          </a:p>
          <a:p>
            <a:endParaRPr lang="en-US" dirty="0" smtClean="0"/>
          </a:p>
          <a:p>
            <a:pPr marL="0" indent="0">
              <a:buNone/>
            </a:pPr>
            <a:r>
              <a:rPr lang="en-US" dirty="0" smtClean="0"/>
              <a:t>Greek: BREPHOS, appears 8x in the NT, always of a human baby distinct from its mother</a:t>
            </a:r>
            <a:endParaRPr lang="en-US" dirty="0"/>
          </a:p>
        </p:txBody>
      </p:sp>
    </p:spTree>
    <p:extLst>
      <p:ext uri="{BB962C8B-B14F-4D97-AF65-F5344CB8AC3E}">
        <p14:creationId xmlns:p14="http://schemas.microsoft.com/office/powerpoint/2010/main" val="218211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are the Same Thing at Birth that they are at Conception</a:t>
            </a:r>
            <a:endParaRPr lang="en-US" dirty="0"/>
          </a:p>
        </p:txBody>
      </p:sp>
      <p:sp>
        <p:nvSpPr>
          <p:cNvPr id="3" name="Content Placeholder 2"/>
          <p:cNvSpPr>
            <a:spLocks noGrp="1"/>
          </p:cNvSpPr>
          <p:nvPr>
            <p:ph idx="1"/>
          </p:nvPr>
        </p:nvSpPr>
        <p:spPr/>
        <p:txBody>
          <a:bodyPr/>
          <a:lstStyle/>
          <a:p>
            <a:pPr marL="0" indent="0">
              <a:buNone/>
            </a:pPr>
            <a:r>
              <a:rPr lang="en-US" b="1" dirty="0"/>
              <a:t>Luke 1:36 </a:t>
            </a:r>
            <a:r>
              <a:rPr lang="en-US" b="1" dirty="0" smtClean="0"/>
              <a:t>- </a:t>
            </a:r>
            <a:r>
              <a:rPr lang="en-US" dirty="0" smtClean="0"/>
              <a:t>And </a:t>
            </a:r>
            <a:r>
              <a:rPr lang="en-US" dirty="0"/>
              <a:t>behold, your relative Elizabeth in her old age has also conceived a </a:t>
            </a:r>
            <a:r>
              <a:rPr lang="en-US" b="1" u="sng" dirty="0" smtClean="0"/>
              <a:t>son</a:t>
            </a:r>
            <a:endParaRPr lang="en-US" dirty="0"/>
          </a:p>
          <a:p>
            <a:pPr marL="0" indent="0">
              <a:buNone/>
            </a:pPr>
            <a:r>
              <a:rPr lang="en-US" b="1" dirty="0"/>
              <a:t>Luke 1:57 </a:t>
            </a:r>
            <a:r>
              <a:rPr lang="en-US" b="1" dirty="0" smtClean="0"/>
              <a:t>- </a:t>
            </a:r>
            <a:r>
              <a:rPr lang="en-US" dirty="0" smtClean="0"/>
              <a:t>Now </a:t>
            </a:r>
            <a:r>
              <a:rPr lang="en-US" dirty="0"/>
              <a:t>the time came for Elizabeth to give birth, and she bore a </a:t>
            </a:r>
            <a:r>
              <a:rPr lang="en-US" b="1" u="sng" dirty="0"/>
              <a:t>son</a:t>
            </a:r>
            <a:r>
              <a:rPr lang="en-US" dirty="0"/>
              <a:t>. </a:t>
            </a:r>
            <a:endParaRPr lang="en-US" dirty="0" smtClean="0"/>
          </a:p>
          <a:p>
            <a:pPr marL="0" indent="0">
              <a:buNone/>
            </a:pPr>
            <a:endParaRPr lang="en-US" dirty="0"/>
          </a:p>
          <a:p>
            <a:pPr marL="0" indent="0">
              <a:buNone/>
            </a:pPr>
            <a:r>
              <a:rPr lang="en-US" dirty="0" smtClean="0"/>
              <a:t>Greek: HUIOS - son</a:t>
            </a:r>
            <a:endParaRPr lang="en-US" dirty="0"/>
          </a:p>
          <a:p>
            <a:pPr marL="0" indent="0">
              <a:buNone/>
            </a:pPr>
            <a:endParaRPr lang="en-US" dirty="0"/>
          </a:p>
        </p:txBody>
      </p:sp>
    </p:spTree>
    <p:extLst>
      <p:ext uri="{BB962C8B-B14F-4D97-AF65-F5344CB8AC3E}">
        <p14:creationId xmlns:p14="http://schemas.microsoft.com/office/powerpoint/2010/main" val="931479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2725</Words>
  <Application>Microsoft Office PowerPoint</Application>
  <PresentationFormat>On-screen Show (4:3)</PresentationFormat>
  <Paragraphs>172</Paragraphs>
  <Slides>36</Slides>
  <Notes>25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Woven in the Womb</vt:lpstr>
      <vt:lpstr>Psalm 139:14–16 (ESV) </vt:lpstr>
      <vt:lpstr>Woven in the Womb</vt:lpstr>
      <vt:lpstr>They are children/sons</vt:lpstr>
      <vt:lpstr>They are Male or Female from Conception</vt:lpstr>
      <vt:lpstr>They are Infants/Children</vt:lpstr>
      <vt:lpstr>They have Family Relationships</vt:lpstr>
      <vt:lpstr>They are Babies</vt:lpstr>
      <vt:lpstr>They are the Same Thing at Birth that they are at Conception</vt:lpstr>
      <vt:lpstr>They Bear the Image of their Father from Conception</vt:lpstr>
      <vt:lpstr>They Deserve the Same Legal Protection as other Human Beings</vt:lpstr>
      <vt:lpstr>Woven in the Womb</vt:lpstr>
      <vt:lpstr>Adult</vt:lpstr>
      <vt:lpstr>Childhood</vt:lpstr>
      <vt:lpstr>Birth</vt:lpstr>
      <vt:lpstr>4-9 Months</vt:lpstr>
      <vt:lpstr>3 Months</vt:lpstr>
      <vt:lpstr>Two Months</vt:lpstr>
      <vt:lpstr>1 Month</vt:lpstr>
      <vt:lpstr>Conception</vt:lpstr>
      <vt:lpstr>Woven in the Womb</vt:lpstr>
      <vt:lpstr>How should we treat [Unborn] Children?</vt:lpstr>
      <vt:lpstr>Counter Examples</vt:lpstr>
      <vt:lpstr>Counter Examples</vt:lpstr>
      <vt:lpstr>Counter Examples</vt:lpstr>
      <vt:lpstr>Counter Example</vt:lpstr>
      <vt:lpstr>Counter Examples</vt:lpstr>
      <vt:lpstr>Sandy Hook Victims</vt:lpstr>
      <vt:lpstr>Counter Examples</vt:lpstr>
      <vt:lpstr>Woven in the Womb</vt:lpstr>
      <vt:lpstr>The Christian Response</vt:lpstr>
      <vt:lpstr>The Christian Response</vt:lpstr>
      <vt:lpstr>12 weeks</vt:lpstr>
      <vt:lpstr>The Christian Response</vt:lpstr>
      <vt:lpstr>Acts 2:36–38 (ESV) </vt:lpstr>
      <vt:lpstr>The Christian Response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Woven in the Womb</dc:title>
  <dc:creator>Brent Paschall</dc:creator>
  <cp:lastModifiedBy>Brent Paschall</cp:lastModifiedBy>
  <cp:revision>20</cp:revision>
  <cp:lastPrinted>2015-09-08T19:40:05Z</cp:lastPrinted>
  <dcterms:created xsi:type="dcterms:W3CDTF">2015-07-11T23:49:46Z</dcterms:created>
  <dcterms:modified xsi:type="dcterms:W3CDTF">2015-09-26T21:38:05Z</dcterms:modified>
</cp:coreProperties>
</file>